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620000" cy="261302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8" d="100"/>
          <a:sy n="68" d="100"/>
        </p:scale>
        <p:origin x="1794" y="-7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4276411"/>
            <a:ext cx="6477000" cy="9097198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2500" y="13724432"/>
            <a:ext cx="5715000" cy="6308760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6D97A-C4A2-4ABE-926B-93DC90D6FC34}" type="datetimeFigureOut">
              <a:rPr lang="es-CO" smtClean="0"/>
              <a:t>31/08/2023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9E0B4-B909-429A-9C27-B1C4AA1340D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4211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6D97A-C4A2-4ABE-926B-93DC90D6FC34}" type="datetimeFigureOut">
              <a:rPr lang="es-CO" smtClean="0"/>
              <a:t>31/08/2023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9E0B4-B909-429A-9C27-B1C4AA1340D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66344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53063" y="1391194"/>
            <a:ext cx="1643063" cy="2214417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3875" y="1391194"/>
            <a:ext cx="4833938" cy="2214417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6D97A-C4A2-4ABE-926B-93DC90D6FC34}" type="datetimeFigureOut">
              <a:rPr lang="es-CO" smtClean="0"/>
              <a:t>31/08/2023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9E0B4-B909-429A-9C27-B1C4AA1340D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88247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6D97A-C4A2-4ABE-926B-93DC90D6FC34}" type="datetimeFigureOut">
              <a:rPr lang="es-CO" smtClean="0"/>
              <a:t>31/08/2023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9E0B4-B909-429A-9C27-B1C4AA1340D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1480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907" y="6514424"/>
            <a:ext cx="6572250" cy="10869456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07" y="17486710"/>
            <a:ext cx="6572250" cy="5715990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6D97A-C4A2-4ABE-926B-93DC90D6FC34}" type="datetimeFigureOut">
              <a:rPr lang="es-CO" smtClean="0"/>
              <a:t>31/08/2023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9E0B4-B909-429A-9C27-B1C4AA1340D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55968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3875" y="6955969"/>
            <a:ext cx="3238500" cy="1657940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57625" y="6955969"/>
            <a:ext cx="3238500" cy="1657940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6D97A-C4A2-4ABE-926B-93DC90D6FC34}" type="datetimeFigureOut">
              <a:rPr lang="es-CO" smtClean="0"/>
              <a:t>31/08/2023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9E0B4-B909-429A-9C27-B1C4AA1340D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85372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67" y="1391199"/>
            <a:ext cx="6572250" cy="505064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4868" y="6405543"/>
            <a:ext cx="3223617" cy="3139257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4868" y="9544799"/>
            <a:ext cx="3223617" cy="1403896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57625" y="6405543"/>
            <a:ext cx="3239493" cy="3139257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57625" y="9544799"/>
            <a:ext cx="3239493" cy="1403896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6D97A-C4A2-4ABE-926B-93DC90D6FC34}" type="datetimeFigureOut">
              <a:rPr lang="es-CO" smtClean="0"/>
              <a:t>31/08/2023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9E0B4-B909-429A-9C27-B1C4AA1340D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9171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6D97A-C4A2-4ABE-926B-93DC90D6FC34}" type="datetimeFigureOut">
              <a:rPr lang="es-CO" smtClean="0"/>
              <a:t>31/08/2023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9E0B4-B909-429A-9C27-B1C4AA1340D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8380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6D97A-C4A2-4ABE-926B-93DC90D6FC34}" type="datetimeFigureOut">
              <a:rPr lang="es-CO" smtClean="0"/>
              <a:t>31/08/2023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9E0B4-B909-429A-9C27-B1C4AA1340D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6648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68" y="1742017"/>
            <a:ext cx="2457648" cy="6097058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9493" y="3762278"/>
            <a:ext cx="3857625" cy="1856941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4868" y="7839075"/>
            <a:ext cx="2457648" cy="14522856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6D97A-C4A2-4ABE-926B-93DC90D6FC34}" type="datetimeFigureOut">
              <a:rPr lang="es-CO" smtClean="0"/>
              <a:t>31/08/2023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9E0B4-B909-429A-9C27-B1C4AA1340D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24857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68" y="1742017"/>
            <a:ext cx="2457648" cy="6097058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39493" y="3762278"/>
            <a:ext cx="3857625" cy="18569414"/>
          </a:xfrm>
        </p:spPr>
        <p:txBody>
          <a:bodyPr anchor="t"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4868" y="7839075"/>
            <a:ext cx="2457648" cy="14522856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6D97A-C4A2-4ABE-926B-93DC90D6FC34}" type="datetimeFigureOut">
              <a:rPr lang="es-CO" smtClean="0"/>
              <a:t>31/08/2023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9E0B4-B909-429A-9C27-B1C4AA1340D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29397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3875" y="1391199"/>
            <a:ext cx="6572250" cy="50506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875" y="6955969"/>
            <a:ext cx="6572250" cy="16579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3875" y="24218876"/>
            <a:ext cx="1714500" cy="13911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6D97A-C4A2-4ABE-926B-93DC90D6FC34}" type="datetimeFigureOut">
              <a:rPr lang="es-CO" smtClean="0"/>
              <a:t>31/08/2023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25" y="24218876"/>
            <a:ext cx="2571750" cy="13911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81625" y="24218876"/>
            <a:ext cx="1714500" cy="13911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9E0B4-B909-429A-9C27-B1C4AA1340D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81491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17" Type="http://schemas.openxmlformats.org/officeDocument/2006/relationships/image" Target="../media/image16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svg"/><Relationship Id="rId10" Type="http://schemas.openxmlformats.org/officeDocument/2006/relationships/image" Target="../media/image9.svg"/><Relationship Id="rId19" Type="http://schemas.openxmlformats.org/officeDocument/2006/relationships/image" Target="../media/image18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o 26">
            <a:extLst>
              <a:ext uri="{FF2B5EF4-FFF2-40B4-BE49-F238E27FC236}">
                <a16:creationId xmlns:a16="http://schemas.microsoft.com/office/drawing/2014/main" id="{68DAE162-A1A6-463A-B9E1-A4621A3F0B9E}"/>
              </a:ext>
            </a:extLst>
          </p:cNvPr>
          <p:cNvGrpSpPr/>
          <p:nvPr/>
        </p:nvGrpSpPr>
        <p:grpSpPr>
          <a:xfrm>
            <a:off x="-1" y="17996432"/>
            <a:ext cx="7647807" cy="4987620"/>
            <a:chOff x="-37449" y="11295881"/>
            <a:chExt cx="5725960" cy="3848492"/>
          </a:xfrm>
        </p:grpSpPr>
        <p:sp>
          <p:nvSpPr>
            <p:cNvPr id="28" name="Rectangle 64">
              <a:extLst>
                <a:ext uri="{FF2B5EF4-FFF2-40B4-BE49-F238E27FC236}">
                  <a16:creationId xmlns:a16="http://schemas.microsoft.com/office/drawing/2014/main" id="{D5777310-5EDC-5A6C-0A9E-3BCC2B3966D1}"/>
                </a:ext>
              </a:extLst>
            </p:cNvPr>
            <p:cNvSpPr/>
            <p:nvPr/>
          </p:nvSpPr>
          <p:spPr>
            <a:xfrm>
              <a:off x="-31969" y="13580371"/>
              <a:ext cx="5720480" cy="1564002"/>
            </a:xfrm>
            <a:prstGeom prst="rect">
              <a:avLst/>
            </a:prstGeom>
            <a:solidFill>
              <a:srgbClr val="EEEC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:a16="http://schemas.microsoft.com/office/drawing/2014/main" id="{29E48B15-848B-1415-C4EA-06B377D458E3}"/>
                </a:ext>
              </a:extLst>
            </p:cNvPr>
            <p:cNvSpPr/>
            <p:nvPr/>
          </p:nvSpPr>
          <p:spPr>
            <a:xfrm>
              <a:off x="-37449" y="11295881"/>
              <a:ext cx="5715000" cy="2284489"/>
            </a:xfrm>
            <a:prstGeom prst="rect">
              <a:avLst/>
            </a:prstGeom>
            <a:solidFill>
              <a:srgbClr val="EEECDD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ES_tradnl" dirty="0">
                <a:solidFill>
                  <a:srgbClr val="FFF2E5"/>
                </a:solidFill>
              </a:endParaRPr>
            </a:p>
          </p:txBody>
        </p:sp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3DE21DE8-DF85-1D36-14C9-C57A7E341A08}"/>
                </a:ext>
              </a:extLst>
            </p:cNvPr>
            <p:cNvSpPr txBox="1"/>
            <p:nvPr/>
          </p:nvSpPr>
          <p:spPr>
            <a:xfrm>
              <a:off x="311516" y="11599087"/>
              <a:ext cx="5170836" cy="437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600" b="1" dirty="0">
                  <a:solidFill>
                    <a:srgbClr val="FF0000"/>
                  </a:solidFill>
                  <a:latin typeface="Calibri" charset="0"/>
                  <a:ea typeface="Calibri" charset="0"/>
                  <a:cs typeface="Calibri" charset="0"/>
                </a:rPr>
                <a:t>SOLUCIONES AVANZADAS </a:t>
              </a:r>
              <a:r>
                <a:rPr lang="es-ES_tradnl" sz="1600" b="1" dirty="0">
                  <a:latin typeface="Calibri" charset="0"/>
                  <a:ea typeface="Calibri" charset="0"/>
                  <a:cs typeface="Calibri" charset="0"/>
                </a:rPr>
                <a:t>DE INSTALACIÓN RÁPIDA PARA LOS HOGARES Y NEGOCIOS CONECTADOS DE HOY</a:t>
              </a:r>
              <a:endParaRPr lang="es-ES_tradnl" sz="2400" b="1"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34" name="Rectángulo 33">
              <a:extLst>
                <a:ext uri="{FF2B5EF4-FFF2-40B4-BE49-F238E27FC236}">
                  <a16:creationId xmlns:a16="http://schemas.microsoft.com/office/drawing/2014/main" id="{34F8CE1C-069C-DC7A-23EB-8905F165AD49}"/>
                </a:ext>
              </a:extLst>
            </p:cNvPr>
            <p:cNvSpPr/>
            <p:nvPr/>
          </p:nvSpPr>
          <p:spPr>
            <a:xfrm>
              <a:off x="650122" y="12804381"/>
              <a:ext cx="125650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_tradnl" sz="1200" b="1" dirty="0">
                  <a:latin typeface="Roboto" charset="0"/>
                  <a:ea typeface="Roboto" charset="0"/>
                  <a:cs typeface="Roboto" charset="0"/>
                </a:rPr>
                <a:t>Más</a:t>
              </a:r>
            </a:p>
            <a:p>
              <a:pPr algn="ctr"/>
              <a:r>
                <a:rPr lang="es-ES_tradnl" sz="1200" b="1" dirty="0">
                  <a:latin typeface="Roboto" charset="0"/>
                  <a:ea typeface="Roboto" charset="0"/>
                  <a:cs typeface="Roboto" charset="0"/>
                </a:rPr>
                <a:t>Información</a:t>
              </a:r>
            </a:p>
          </p:txBody>
        </p:sp>
        <p:sp>
          <p:nvSpPr>
            <p:cNvPr id="35" name="Rectángulo 34">
              <a:extLst>
                <a:ext uri="{FF2B5EF4-FFF2-40B4-BE49-F238E27FC236}">
                  <a16:creationId xmlns:a16="http://schemas.microsoft.com/office/drawing/2014/main" id="{C8FFCF11-CF9C-606E-DB32-FD6338333681}"/>
                </a:ext>
              </a:extLst>
            </p:cNvPr>
            <p:cNvSpPr/>
            <p:nvPr/>
          </p:nvSpPr>
          <p:spPr>
            <a:xfrm>
              <a:off x="2193245" y="12804381"/>
              <a:ext cx="125650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_tradnl" sz="1200" b="1" dirty="0">
                  <a:latin typeface="Roboto" charset="0"/>
                  <a:ea typeface="Roboto" charset="0"/>
                  <a:cs typeface="Roboto" charset="0"/>
                </a:rPr>
                <a:t>Solicitar</a:t>
              </a:r>
            </a:p>
            <a:p>
              <a:pPr algn="ctr"/>
              <a:r>
                <a:rPr lang="es-ES_tradnl" sz="1200" b="1" dirty="0">
                  <a:latin typeface="Roboto" charset="0"/>
                  <a:ea typeface="Roboto" charset="0"/>
                  <a:cs typeface="Roboto" charset="0"/>
                </a:rPr>
                <a:t>Entrenamiento</a:t>
              </a:r>
            </a:p>
          </p:txBody>
        </p:sp>
        <p:sp>
          <p:nvSpPr>
            <p:cNvPr id="36" name="Rectángulo 35">
              <a:extLst>
                <a:ext uri="{FF2B5EF4-FFF2-40B4-BE49-F238E27FC236}">
                  <a16:creationId xmlns:a16="http://schemas.microsoft.com/office/drawing/2014/main" id="{4D2C3DAC-E23E-DDEA-BFB0-06866183DC45}"/>
                </a:ext>
              </a:extLst>
            </p:cNvPr>
            <p:cNvSpPr/>
            <p:nvPr/>
          </p:nvSpPr>
          <p:spPr>
            <a:xfrm>
              <a:off x="3698996" y="12804381"/>
              <a:ext cx="125650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_tradnl" sz="1200" b="1" dirty="0">
                  <a:latin typeface="Roboto" charset="0"/>
                  <a:ea typeface="Roboto" charset="0"/>
                  <a:cs typeface="Roboto" charset="0"/>
                </a:rPr>
                <a:t>Ordenar</a:t>
              </a:r>
            </a:p>
            <a:p>
              <a:pPr algn="ctr"/>
              <a:r>
                <a:rPr lang="es-ES_tradnl" sz="1200" b="1" dirty="0">
                  <a:latin typeface="Roboto" charset="0"/>
                  <a:ea typeface="Roboto" charset="0"/>
                  <a:cs typeface="Roboto" charset="0"/>
                </a:rPr>
                <a:t>Producto</a:t>
              </a:r>
            </a:p>
          </p:txBody>
        </p:sp>
        <p:sp>
          <p:nvSpPr>
            <p:cNvPr id="37" name="Rectangle: Rounded Corners 62">
              <a:extLst>
                <a:ext uri="{FF2B5EF4-FFF2-40B4-BE49-F238E27FC236}">
                  <a16:creationId xmlns:a16="http://schemas.microsoft.com/office/drawing/2014/main" id="{5E2D9622-7C7F-EF6F-25B1-387D2870A904}"/>
                </a:ext>
              </a:extLst>
            </p:cNvPr>
            <p:cNvSpPr/>
            <p:nvPr/>
          </p:nvSpPr>
          <p:spPr>
            <a:xfrm>
              <a:off x="1269609" y="13434583"/>
              <a:ext cx="3258882" cy="338554"/>
            </a:xfrm>
            <a:prstGeom prst="roundRect">
              <a:avLst>
                <a:gd name="adj" fmla="val 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CuadroTexto 63">
              <a:extLst>
                <a:ext uri="{FF2B5EF4-FFF2-40B4-BE49-F238E27FC236}">
                  <a16:creationId xmlns:a16="http://schemas.microsoft.com/office/drawing/2014/main" id="{DC98B2F5-5B6F-0E57-033D-230D8891769A}"/>
                </a:ext>
              </a:extLst>
            </p:cNvPr>
            <p:cNvSpPr txBox="1"/>
            <p:nvPr/>
          </p:nvSpPr>
          <p:spPr>
            <a:xfrm>
              <a:off x="311517" y="13471566"/>
              <a:ext cx="5170836" cy="261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600" b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  <a:t>DESCARGA RECURSOS DISPONIBLES </a:t>
              </a:r>
              <a:endParaRPr lang="es-ES_tradnl" sz="24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pic>
        <p:nvPicPr>
          <p:cNvPr id="39" name="Imagen 38">
            <a:extLst>
              <a:ext uri="{FF2B5EF4-FFF2-40B4-BE49-F238E27FC236}">
                <a16:creationId xmlns:a16="http://schemas.microsoft.com/office/drawing/2014/main" id="{902B5C31-DE0D-E3E3-49A0-C2D1A92AEE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96" y="310348"/>
            <a:ext cx="1701800" cy="647700"/>
          </a:xfrm>
          <a:prstGeom prst="rect">
            <a:avLst/>
          </a:prstGeom>
        </p:spPr>
      </p:pic>
      <p:pic>
        <p:nvPicPr>
          <p:cNvPr id="41" name="Gráfico 40">
            <a:extLst>
              <a:ext uri="{FF2B5EF4-FFF2-40B4-BE49-F238E27FC236}">
                <a16:creationId xmlns:a16="http://schemas.microsoft.com/office/drawing/2014/main" id="{25FD5F56-8CEB-27ED-F9CF-01E209EA67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8440" y="491323"/>
            <a:ext cx="1076325" cy="285750"/>
          </a:xfrm>
          <a:prstGeom prst="rect">
            <a:avLst/>
          </a:prstGeom>
        </p:spPr>
      </p:pic>
      <p:pic>
        <p:nvPicPr>
          <p:cNvPr id="68" name="Gráfico 67">
            <a:extLst>
              <a:ext uri="{FF2B5EF4-FFF2-40B4-BE49-F238E27FC236}">
                <a16:creationId xmlns:a16="http://schemas.microsoft.com/office/drawing/2014/main" id="{40E93D42-3828-3E98-B917-CCF9BD1BE8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86970" y="2627266"/>
            <a:ext cx="1845168" cy="1661873"/>
          </a:xfrm>
          <a:prstGeom prst="rect">
            <a:avLst/>
          </a:prstGeom>
        </p:spPr>
      </p:pic>
      <p:pic>
        <p:nvPicPr>
          <p:cNvPr id="5" name="Gráfico 4">
            <a:extLst>
              <a:ext uri="{FF2B5EF4-FFF2-40B4-BE49-F238E27FC236}">
                <a16:creationId xmlns:a16="http://schemas.microsoft.com/office/drawing/2014/main" id="{FD50F383-B814-372F-7A3B-10ADCB1097E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481188" y="19219101"/>
            <a:ext cx="552554" cy="552554"/>
          </a:xfrm>
          <a:prstGeom prst="rect">
            <a:avLst/>
          </a:prstGeom>
        </p:spPr>
      </p:pic>
      <p:pic>
        <p:nvPicPr>
          <p:cNvPr id="7" name="Gráfico 6">
            <a:extLst>
              <a:ext uri="{FF2B5EF4-FFF2-40B4-BE49-F238E27FC236}">
                <a16:creationId xmlns:a16="http://schemas.microsoft.com/office/drawing/2014/main" id="{C28E252E-86D5-1BE4-F69E-4EC850B6354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555714" y="19223278"/>
            <a:ext cx="543695" cy="520056"/>
          </a:xfrm>
          <a:prstGeom prst="rect">
            <a:avLst/>
          </a:prstGeom>
        </p:spPr>
      </p:pic>
      <p:pic>
        <p:nvPicPr>
          <p:cNvPr id="9" name="Gráfico 8">
            <a:extLst>
              <a:ext uri="{FF2B5EF4-FFF2-40B4-BE49-F238E27FC236}">
                <a16:creationId xmlns:a16="http://schemas.microsoft.com/office/drawing/2014/main" id="{71007FCF-29FA-103F-4E84-BD6EB710D12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520092" y="19029884"/>
            <a:ext cx="751761" cy="693933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8DC01883-E500-3AB9-7B3D-824E082D587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5157" y="15242032"/>
            <a:ext cx="3218352" cy="2133514"/>
          </a:xfrm>
          <a:prstGeom prst="rect">
            <a:avLst/>
          </a:prstGeom>
        </p:spPr>
      </p:pic>
      <p:pic>
        <p:nvPicPr>
          <p:cNvPr id="43" name="Gráfico 42">
            <a:extLst>
              <a:ext uri="{FF2B5EF4-FFF2-40B4-BE49-F238E27FC236}">
                <a16:creationId xmlns:a16="http://schemas.microsoft.com/office/drawing/2014/main" id="{3C800B6F-1512-CC98-9B8B-7BBBA5DBFBB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85021" y="10738413"/>
            <a:ext cx="3179429" cy="3841810"/>
          </a:xfrm>
          <a:prstGeom prst="rect">
            <a:avLst/>
          </a:prstGeom>
        </p:spPr>
      </p:pic>
      <p:pic>
        <p:nvPicPr>
          <p:cNvPr id="47" name="Gráfico 46">
            <a:extLst>
              <a:ext uri="{FF2B5EF4-FFF2-40B4-BE49-F238E27FC236}">
                <a16:creationId xmlns:a16="http://schemas.microsoft.com/office/drawing/2014/main" id="{6C5BE8F6-2829-B0A9-919E-16294C59604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728678" y="9249535"/>
            <a:ext cx="3200270" cy="2133513"/>
          </a:xfrm>
          <a:prstGeom prst="rect">
            <a:avLst/>
          </a:prstGeom>
        </p:spPr>
      </p:pic>
      <p:sp>
        <p:nvSpPr>
          <p:cNvPr id="48" name="Rectángulo 47">
            <a:extLst>
              <a:ext uri="{FF2B5EF4-FFF2-40B4-BE49-F238E27FC236}">
                <a16:creationId xmlns:a16="http://schemas.microsoft.com/office/drawing/2014/main" id="{755A04BE-4A1E-0E52-DE24-5D0B6CD50E2E}"/>
              </a:ext>
            </a:extLst>
          </p:cNvPr>
          <p:cNvSpPr/>
          <p:nvPr/>
        </p:nvSpPr>
        <p:spPr>
          <a:xfrm>
            <a:off x="-24875" y="4954364"/>
            <a:ext cx="7658042" cy="3740252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0" name="Gráfico 49">
            <a:extLst>
              <a:ext uri="{FF2B5EF4-FFF2-40B4-BE49-F238E27FC236}">
                <a16:creationId xmlns:a16="http://schemas.microsoft.com/office/drawing/2014/main" id="{2DFEFFF2-B48C-D4DD-7D64-913AFBCA43D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88493" y="5928680"/>
            <a:ext cx="2839513" cy="2182218"/>
          </a:xfrm>
          <a:prstGeom prst="rect">
            <a:avLst/>
          </a:prstGeom>
        </p:spPr>
      </p:pic>
      <p:pic>
        <p:nvPicPr>
          <p:cNvPr id="52" name="Imagen 51">
            <a:extLst>
              <a:ext uri="{FF2B5EF4-FFF2-40B4-BE49-F238E27FC236}">
                <a16:creationId xmlns:a16="http://schemas.microsoft.com/office/drawing/2014/main" id="{A1AAEA9B-75A3-0016-AA8E-BA57423A8300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292" y="1760709"/>
            <a:ext cx="7644875" cy="3198106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ECF565AF-27C7-4C90-8BB4-39D96CC329FA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761" y="21880175"/>
            <a:ext cx="7658042" cy="3185542"/>
          </a:xfrm>
          <a:prstGeom prst="rect">
            <a:avLst/>
          </a:prstGeom>
        </p:spPr>
      </p:pic>
      <p:sp>
        <p:nvSpPr>
          <p:cNvPr id="54" name="CuadroTexto 53">
            <a:extLst>
              <a:ext uri="{FF2B5EF4-FFF2-40B4-BE49-F238E27FC236}">
                <a16:creationId xmlns:a16="http://schemas.microsoft.com/office/drawing/2014/main" id="{44092E08-8680-382D-1B64-821578C1214F}"/>
              </a:ext>
            </a:extLst>
          </p:cNvPr>
          <p:cNvSpPr txBox="1"/>
          <p:nvPr/>
        </p:nvSpPr>
        <p:spPr>
          <a:xfrm>
            <a:off x="322902" y="15121534"/>
            <a:ext cx="3170693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A" sz="1100" dirty="0">
                <a:effectLst/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El detector 5800SMOKEV, brinda un diseño cuidadosamente pensado</a:t>
            </a:r>
            <a:r>
              <a:rPr lang="en-US" sz="1100" dirty="0">
                <a:effectLst/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;</a:t>
            </a:r>
            <a:r>
              <a:rPr lang="es-PA" sz="1100" dirty="0">
                <a:effectLst/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 </a:t>
            </a:r>
            <a:r>
              <a:rPr lang="es-PA" sz="1100" b="1" dirty="0">
                <a:effectLst/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c</a:t>
            </a:r>
            <a:r>
              <a:rPr lang="es-PA" sz="1100" b="1" dirty="0">
                <a:latin typeface="Roboto Light" panose="02000000000000000000" pitchFamily="2" charset="0"/>
                <a:ea typeface="Roboto Light" panose="02000000000000000000" pitchFamily="2" charset="0"/>
              </a:rPr>
              <a:t>ombina</a:t>
            </a:r>
            <a:r>
              <a:rPr lang="es-PA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tecnología inalámbrica, ideal para ubicaciones difíciles de cablear, y un diseño estético, </a:t>
            </a:r>
            <a:r>
              <a:rPr lang="es-PA" sz="1100" dirty="0">
                <a:effectLst/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lo que lo convierte en un producto esencial para cualquier hogar o negocio moderno.</a:t>
            </a:r>
            <a:r>
              <a:rPr lang="es-PA" sz="1100" dirty="0">
                <a:effectLst/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</a:p>
          <a:p>
            <a:endParaRPr lang="es-PA" sz="1100" dirty="0">
              <a:effectLst/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r>
              <a:rPr lang="es-E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Detección mejorada de humo de materiales sintéticos comunes en los hogares y oficinas de hoy.  </a:t>
            </a:r>
          </a:p>
          <a:p>
            <a:endParaRPr lang="es-ES" sz="1100" dirty="0"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r>
              <a:rPr lang="es-E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Luz LED visible para indicar estado del equipo y sirena incorporada para un anuncio claro y audible. </a:t>
            </a:r>
            <a:r>
              <a:rPr lang="es-PA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Compatible con paneles VISTA, LYNX &amp; ProSeries.</a:t>
            </a:r>
          </a:p>
          <a:p>
            <a:endParaRPr lang="es-PA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BF612DE5-AB31-AFDB-23C6-1F7F8659744E}"/>
              </a:ext>
            </a:extLst>
          </p:cNvPr>
          <p:cNvSpPr txBox="1"/>
          <p:nvPr/>
        </p:nvSpPr>
        <p:spPr>
          <a:xfrm>
            <a:off x="385021" y="14789705"/>
            <a:ext cx="29371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A" sz="1400" b="1" dirty="0">
                <a:latin typeface="Roboto Black" panose="02000000000000000000" pitchFamily="2" charset="0"/>
                <a:ea typeface="Roboto Black" panose="02000000000000000000" pitchFamily="2" charset="0"/>
              </a:rPr>
              <a:t>Combina Tecnología y Diseño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85CEEF78-6D77-52C7-06FD-4B42DF4B9A0D}"/>
              </a:ext>
            </a:extLst>
          </p:cNvPr>
          <p:cNvSpPr txBox="1"/>
          <p:nvPr/>
        </p:nvSpPr>
        <p:spPr>
          <a:xfrm>
            <a:off x="3970635" y="12489656"/>
            <a:ext cx="2878649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PA" sz="1100" dirty="0">
                <a:effectLst/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Ayuda a reducir las notificaciones de falsas alarmas con el 5800SMOKEV, suavizando los picos a corto plazo causados por el polvo/humo,  </a:t>
            </a:r>
            <a:r>
              <a:rPr lang="es-PA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permitiéndole a las familias y dueños de negocios disfrutar de la vida cotidiana sin interrupciones innecesarias. </a:t>
            </a:r>
          </a:p>
          <a:p>
            <a:pPr algn="just"/>
            <a:endParaRPr lang="es-PA" sz="1100" dirty="0"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9A82CD89-730A-C993-CB3E-EF44E2D0E74B}"/>
              </a:ext>
            </a:extLst>
          </p:cNvPr>
          <p:cNvSpPr txBox="1"/>
          <p:nvPr/>
        </p:nvSpPr>
        <p:spPr>
          <a:xfrm>
            <a:off x="4055552" y="12157181"/>
            <a:ext cx="26662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PA" sz="1400" b="1" dirty="0">
                <a:latin typeface="Roboto Black" panose="02000000000000000000" pitchFamily="2" charset="0"/>
                <a:ea typeface="Roboto Black" panose="02000000000000000000" pitchFamily="2" charset="0"/>
              </a:rPr>
              <a:t>Reducción de Falsas Alarmas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4C160ACD-319A-F14B-F888-FAAF33066937}"/>
              </a:ext>
            </a:extLst>
          </p:cNvPr>
          <p:cNvSpPr txBox="1"/>
          <p:nvPr/>
        </p:nvSpPr>
        <p:spPr>
          <a:xfrm>
            <a:off x="385021" y="9833189"/>
            <a:ext cx="293710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PA" sz="1100" dirty="0">
                <a:effectLst/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Con el </a:t>
            </a:r>
            <a:r>
              <a:rPr lang="es-PA" sz="1100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detector </a:t>
            </a:r>
            <a:r>
              <a:rPr lang="es-PA" sz="1100" dirty="0">
                <a:effectLst/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5800SMOKEV de Resideo, podrás ofrecer no solo detección de humo, sino también </a:t>
            </a:r>
            <a:r>
              <a:rPr lang="es-PA" sz="1100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d</a:t>
            </a:r>
            <a:r>
              <a:rPr lang="es-PA" sz="1100" dirty="0">
                <a:effectLst/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e calor, tasa de aumento y la baja temperatura. Esto significa que el dispositivo puede anticipar y alertar a los usuarios sobre posibles incendios en etapas iniciales, reduciendo el riesgo de daños materiales y </a:t>
            </a:r>
            <a:r>
              <a:rPr lang="es-PA" sz="1100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aún má</a:t>
            </a:r>
            <a:r>
              <a:rPr lang="es-PA" sz="1100" dirty="0">
                <a:effectLst/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s importante, aumentando la protección de la vida.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6E29434C-3C74-F67E-0727-C2C3DE5FFE50}"/>
              </a:ext>
            </a:extLst>
          </p:cNvPr>
          <p:cNvSpPr txBox="1"/>
          <p:nvPr/>
        </p:nvSpPr>
        <p:spPr>
          <a:xfrm>
            <a:off x="361128" y="9473722"/>
            <a:ext cx="31015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A" sz="1400" b="1" dirty="0">
                <a:latin typeface="Roboto Black" panose="02000000000000000000" pitchFamily="2" charset="0"/>
                <a:ea typeface="Roboto Black" panose="02000000000000000000" pitchFamily="2" charset="0"/>
              </a:rPr>
              <a:t>Detección Multicriterio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96008647-EB94-2B24-3020-DD6BB100D64A}"/>
              </a:ext>
            </a:extLst>
          </p:cNvPr>
          <p:cNvSpPr txBox="1"/>
          <p:nvPr/>
        </p:nvSpPr>
        <p:spPr>
          <a:xfrm>
            <a:off x="4138704" y="6381529"/>
            <a:ext cx="298586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A" sz="1100" dirty="0">
                <a:effectLst/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Un detector multicriterio fotoeléctrico inalámbrico que ayudará a impulsará el crecimiento de oportunidades de negocio en el sector de la seguridad del hogar y negocio conectado. Un dispositivo desarrollado por un equipo de ingenieros expertos en seguridad, que le ayudará a proporcionar a las familias una detección temprana de humo y fuego ayudando a reducir falsas alarmas. 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1A8DBC25-8185-211E-3B24-FFC9B3466EC7}"/>
              </a:ext>
            </a:extLst>
          </p:cNvPr>
          <p:cNvSpPr txBox="1"/>
          <p:nvPr/>
        </p:nvSpPr>
        <p:spPr>
          <a:xfrm>
            <a:off x="4172055" y="5827623"/>
            <a:ext cx="2549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A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5800SMOKEV Detector Multicriterio Inalámbrico</a:t>
            </a:r>
          </a:p>
        </p:txBody>
      </p:sp>
    </p:spTree>
    <p:extLst>
      <p:ext uri="{BB962C8B-B14F-4D97-AF65-F5344CB8AC3E}">
        <p14:creationId xmlns:p14="http://schemas.microsoft.com/office/powerpoint/2010/main" val="33765668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115</TotalTime>
  <Words>287</Words>
  <Application>Microsoft Office PowerPoint</Application>
  <PresentationFormat>Personalizado</PresentationFormat>
  <Paragraphs>20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Roboto</vt:lpstr>
      <vt:lpstr>Roboto Black</vt:lpstr>
      <vt:lpstr>Roboto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SOFIA CABALLERO VERGEL</dc:creator>
  <cp:lastModifiedBy>LAURA SOFIA CABALLERO VERGEL</cp:lastModifiedBy>
  <cp:revision>2</cp:revision>
  <dcterms:created xsi:type="dcterms:W3CDTF">2023-08-29T22:50:21Z</dcterms:created>
  <dcterms:modified xsi:type="dcterms:W3CDTF">2023-08-31T16:01:39Z</dcterms:modified>
</cp:coreProperties>
</file>